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88" r:id="rId1"/>
  </p:sldMasterIdLst>
  <p:sldIdLst>
    <p:sldId id="256" r:id="rId2"/>
    <p:sldId id="258" r:id="rId3"/>
    <p:sldId id="259" r:id="rId4"/>
    <p:sldId id="260" r:id="rId5"/>
    <p:sldId id="261" r:id="rId6"/>
    <p:sldId id="267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563"/>
  </p:normalViewPr>
  <p:slideViewPr>
    <p:cSldViewPr snapToGrid="0" snapToObjects="1">
      <p:cViewPr varScale="1">
        <p:scale>
          <a:sx n="83" d="100"/>
          <a:sy n="83" d="100"/>
        </p:scale>
        <p:origin x="-629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249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18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5103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8287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67451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7345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6834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336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34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613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533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5678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1257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394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796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332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F34CE-5A7B-5447-BD13-21CE6F017ADA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8747FA-1C3A-8F47-86AD-FB0881F51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283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2" r:id="rId14"/>
    <p:sldLayoutId id="2147484003" r:id="rId15"/>
    <p:sldLayoutId id="214748400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2B8AE9-AC3D-0048-9863-0D5DDE1B5A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9500" y="2944678"/>
            <a:ext cx="8689976" cy="1162373"/>
          </a:xfrm>
        </p:spPr>
        <p:txBody>
          <a:bodyPr>
            <a:normAutofit/>
          </a:bodyPr>
          <a:lstStyle/>
          <a:p>
            <a:r>
              <a:rPr lang="hi-IN" sz="6000" b="1" dirty="0">
                <a:solidFill>
                  <a:schemeClr val="accent1">
                    <a:lumMod val="50000"/>
                  </a:schemeClr>
                </a:solidFill>
              </a:rPr>
              <a:t>केस प्रबंधन और हस्तक्षेप</a:t>
            </a:r>
            <a:endParaRPr lang="en-US" sz="6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93F78FB-8EE1-D14C-9F30-168F064B9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4959457"/>
            <a:ext cx="8689976" cy="1371599"/>
          </a:xfrm>
        </p:spPr>
        <p:txBody>
          <a:bodyPr>
            <a:normAutofit/>
          </a:bodyPr>
          <a:lstStyle/>
          <a:p>
            <a:r>
              <a:rPr lang="hi-IN" b="1" dirty="0">
                <a:solidFill>
                  <a:schemeClr val="tx2">
                    <a:lumMod val="75000"/>
                  </a:schemeClr>
                </a:solidFill>
                <a:latin typeface="Kruti Dev 010" pitchFamily="2" charset="0"/>
              </a:rPr>
              <a:t>द्वारा</a:t>
            </a:r>
            <a:r>
              <a:rPr lang="hi-IN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hi-IN" b="1" dirty="0">
                <a:solidFill>
                  <a:schemeClr val="tx2">
                    <a:lumMod val="75000"/>
                  </a:schemeClr>
                </a:solidFill>
              </a:rPr>
              <a:t>डॉ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hi-IN" b="1" dirty="0">
                <a:solidFill>
                  <a:schemeClr val="tx2">
                    <a:lumMod val="75000"/>
                  </a:schemeClr>
                </a:solidFill>
              </a:rPr>
              <a:t>रोली सिंह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 descr="SRF Logo">
            <a:extLst>
              <a:ext uri="{FF2B5EF4-FFF2-40B4-BE49-F238E27FC236}">
                <a16:creationId xmlns:a16="http://schemas.microsoft.com/office/drawing/2014/main" xmlns="" id="{3515E222-00EF-9841-8D8A-1F27E693FA0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64889" y="1068253"/>
            <a:ext cx="1901190" cy="18764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1C9CEE8-25B5-CF47-8A6F-5BB10D2FA9D5}"/>
              </a:ext>
            </a:extLst>
          </p:cNvPr>
          <p:cNvSpPr txBox="1"/>
          <p:nvPr/>
        </p:nvSpPr>
        <p:spPr>
          <a:xfrm>
            <a:off x="7144719" y="54554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0798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271FB1-8DA1-EB43-BD64-37E6630A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46812"/>
          </a:xfrm>
        </p:spPr>
        <p:txBody>
          <a:bodyPr>
            <a:normAutofit/>
          </a:bodyPr>
          <a:lstStyle/>
          <a:p>
            <a:r>
              <a:rPr lang="hi-IN" sz="4000" b="1" dirty="0"/>
              <a:t>फॉलो-अप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303965-C707-3A4A-88DF-637630BA6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565330"/>
            <a:ext cx="10364452" cy="467415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i-IN" sz="2400" dirty="0"/>
              <a:t>फॉलोअप लगभग </a:t>
            </a:r>
            <a:r>
              <a:rPr lang="en-IN" sz="2400" dirty="0" smtClean="0"/>
              <a:t>6</a:t>
            </a:r>
            <a:r>
              <a:rPr lang="hi-IN" sz="2400" dirty="0" smtClean="0"/>
              <a:t> </a:t>
            </a:r>
            <a:r>
              <a:rPr lang="hi-IN" sz="2400" dirty="0"/>
              <a:t>माह से </a:t>
            </a:r>
            <a:r>
              <a:rPr lang="en-IN" sz="2400" dirty="0" smtClean="0"/>
              <a:t>2</a:t>
            </a:r>
            <a:r>
              <a:rPr lang="hi-IN" sz="2400" dirty="0" smtClean="0"/>
              <a:t> </a:t>
            </a:r>
            <a:r>
              <a:rPr lang="hi-IN" sz="2400" dirty="0"/>
              <a:t>वर्ष तक</a:t>
            </a:r>
            <a:r>
              <a:rPr lang="en-US" sz="2400" dirty="0"/>
              <a:t> </a:t>
            </a:r>
            <a:r>
              <a:rPr lang="hi-IN" sz="2400" dirty="0"/>
              <a:t>चलना चाहिए</a:t>
            </a:r>
            <a:r>
              <a:rPr lang="en-US" sz="2400" dirty="0"/>
              <a:t>!</a:t>
            </a:r>
          </a:p>
          <a:p>
            <a:pPr>
              <a:buFont typeface="Wingdings" pitchFamily="2" charset="2"/>
              <a:buChar char="Ø"/>
            </a:pPr>
            <a:r>
              <a:rPr lang="hi-IN" sz="2400" dirty="0" smtClean="0"/>
              <a:t>हस्तक्षेप</a:t>
            </a:r>
            <a:r>
              <a:rPr lang="en-US" sz="2400" dirty="0" smtClean="0"/>
              <a:t> </a:t>
            </a:r>
            <a:r>
              <a:rPr lang="hi-IN" sz="2400" dirty="0"/>
              <a:t>के पश्चात सकारात्मक परिवर्तन का</a:t>
            </a:r>
            <a:r>
              <a:rPr lang="en-US" sz="2400" dirty="0"/>
              <a:t> </a:t>
            </a:r>
            <a:r>
              <a:rPr lang="hi-IN" sz="2400" dirty="0"/>
              <a:t>अवलोकन</a:t>
            </a:r>
            <a:r>
              <a:rPr lang="en-US" sz="2400" dirty="0"/>
              <a:t>, </a:t>
            </a:r>
            <a:r>
              <a:rPr lang="hi-IN" sz="2400" dirty="0"/>
              <a:t>जैसे </a:t>
            </a:r>
            <a:r>
              <a:rPr lang="hi-IN" sz="2400" dirty="0" smtClean="0"/>
              <a:t>कि </a:t>
            </a:r>
            <a:endParaRPr lang="en-US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hi-IN" sz="2000" dirty="0"/>
              <a:t>शिक्षा </a:t>
            </a:r>
            <a:endParaRPr lang="en-US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hi-IN" sz="2000" dirty="0"/>
              <a:t>स्वास्थ्य </a:t>
            </a:r>
            <a:endParaRPr lang="en-US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hi-IN" sz="2000" dirty="0"/>
              <a:t>आवास</a:t>
            </a:r>
            <a:endParaRPr lang="en-US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hi-IN" sz="2000" dirty="0"/>
              <a:t>परिवार एवं सामुदाय</a:t>
            </a:r>
            <a:r>
              <a:rPr lang="en-US" sz="2000" dirty="0"/>
              <a:t> </a:t>
            </a:r>
            <a:r>
              <a:rPr lang="hi-IN" sz="2000" dirty="0"/>
              <a:t>में सम्मान जनक स्वीकृति</a:t>
            </a:r>
            <a:endParaRPr lang="en-US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hi-IN" sz="2000" dirty="0"/>
              <a:t>कानूनी हस्तक्षेप</a:t>
            </a:r>
            <a:r>
              <a:rPr lang="en-US" sz="2000" dirty="0"/>
              <a:t> </a:t>
            </a:r>
            <a:r>
              <a:rPr lang="hi-IN" sz="2000" dirty="0"/>
              <a:t>की प्रक्रियाएं</a:t>
            </a:r>
            <a:endParaRPr lang="en-US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hi-IN" sz="2000" dirty="0"/>
              <a:t>भावनात्मक और मनोवैज्ञानिक परिवर्तन।</a:t>
            </a: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hi-IN" sz="2400" dirty="0"/>
              <a:t>हस्तक्षेप के बाद चुनौतियों का समाधान।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382947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549240-CA00-224A-BA65-982B9EC74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803458"/>
            <a:ext cx="10364451" cy="1140366"/>
          </a:xfrm>
        </p:spPr>
        <p:txBody>
          <a:bodyPr>
            <a:normAutofit/>
          </a:bodyPr>
          <a:lstStyle/>
          <a:p>
            <a:r>
              <a:rPr lang="hi-IN" sz="4000" b="1" dirty="0"/>
              <a:t>समापन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23D038-7FE4-8947-9E5D-6D51C7AC8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920577"/>
            <a:ext cx="10364452" cy="455771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i-IN" sz="3200" dirty="0"/>
              <a:t>समापन की पात्रता</a:t>
            </a:r>
            <a:endParaRPr lang="en-US" sz="3200" dirty="0"/>
          </a:p>
          <a:p>
            <a:pPr lvl="1">
              <a:buFont typeface="Wingdings" pitchFamily="2" charset="2"/>
              <a:buChar char="ü"/>
            </a:pPr>
            <a:r>
              <a:rPr lang="en-US" sz="2800" dirty="0"/>
              <a:t> </a:t>
            </a:r>
            <a:r>
              <a:rPr lang="hi-IN" sz="2800" dirty="0"/>
              <a:t>साक्ष्य आधारित सकारात्मक परिवर्तन और प्रगति</a:t>
            </a:r>
            <a:endParaRPr lang="en-US" sz="2800" dirty="0"/>
          </a:p>
          <a:p>
            <a:pPr lvl="2">
              <a:buFont typeface="Wingdings" pitchFamily="2" charset="2"/>
              <a:buChar char="q"/>
            </a:pPr>
            <a:r>
              <a:rPr lang="hi-IN" sz="2400" dirty="0"/>
              <a:t>शैक्षिक जुड़ाव </a:t>
            </a:r>
            <a:endParaRPr lang="en-US" sz="2400" dirty="0"/>
          </a:p>
          <a:p>
            <a:pPr lvl="1">
              <a:buFont typeface="Wingdings" pitchFamily="2" charset="2"/>
              <a:buChar char="ü"/>
            </a:pPr>
            <a:r>
              <a:rPr lang="hi-IN" sz="2800" dirty="0"/>
              <a:t>केस की आत्मनिर्भरता </a:t>
            </a:r>
          </a:p>
          <a:p>
            <a:pPr lvl="1">
              <a:buFont typeface="Wingdings" pitchFamily="2" charset="2"/>
              <a:buChar char="ü"/>
            </a:pPr>
            <a:r>
              <a:rPr lang="hi-IN" sz="2800" dirty="0"/>
              <a:t>संतुष्ट सहमति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692730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47BE777B-F1B7-B946-B2D6-BEFA918E7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8174"/>
            <a:ext cx="10515600" cy="56416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i-IN" sz="2800" b="1" dirty="0"/>
              <a:t>केस</a:t>
            </a:r>
            <a:r>
              <a:rPr lang="en-US" sz="2800" b="1" dirty="0"/>
              <a:t> </a:t>
            </a:r>
            <a:r>
              <a:rPr lang="hi-IN" sz="2800" b="1" dirty="0"/>
              <a:t>क्या है</a:t>
            </a:r>
            <a:r>
              <a:rPr lang="en-US" sz="2800" b="1" dirty="0"/>
              <a:t>?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i-IN" sz="2400" dirty="0"/>
              <a:t>ऐसा कोई मुद्दा जिसमे व्यक्ति विशेष के समान अधिकारों का हनन होता है</a:t>
            </a:r>
            <a:r>
              <a:rPr lang="en-US" sz="2400" dirty="0"/>
              <a:t>!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i-IN" sz="2400" dirty="0"/>
              <a:t>किसी मानव के साथ अनुचित व्यवहार, घटना घटने से उसके जीवन पर पढ़ने  वाला  दुष्प्रभाव जो उसकी ज़िन्दगी को</a:t>
            </a:r>
            <a:r>
              <a:rPr lang="en-US" sz="2400" dirty="0"/>
              <a:t> </a:t>
            </a:r>
            <a:r>
              <a:rPr lang="hi-IN" sz="2400" dirty="0"/>
              <a:t>ही खतरे में डाल दे! </a:t>
            </a: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hi-IN" sz="2400" dirty="0"/>
              <a:t>यदि</a:t>
            </a:r>
            <a:r>
              <a:rPr lang="en-US" sz="2400" dirty="0"/>
              <a:t> </a:t>
            </a:r>
            <a:r>
              <a:rPr lang="hi-IN" sz="2400" dirty="0"/>
              <a:t>किसी व्यक्ति को सामाजिक, मनोविज्ञानिक, शारीरक, भावनात्मक चोट पहुंची हो और उसे मदद की ज़रूरत है, तो हम उसे केस कह सकते हैं</a:t>
            </a:r>
            <a:r>
              <a:rPr lang="en-US" sz="2400" dirty="0"/>
              <a:t>! </a:t>
            </a:r>
          </a:p>
          <a:p>
            <a:pPr>
              <a:buFont typeface="Wingdings" pitchFamily="2" charset="2"/>
              <a:buChar char="Ø"/>
            </a:pPr>
            <a:r>
              <a:rPr lang="hi-IN" sz="2800" b="1" dirty="0"/>
              <a:t>केस मैनेजमेंट क्या है</a:t>
            </a:r>
            <a:r>
              <a:rPr lang="en-US" sz="2800" b="1" dirty="0"/>
              <a:t>?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i-IN" sz="2400" dirty="0"/>
              <a:t>विभिन्न सामाजिक संगठनों द्वारा योजना बनाने, पैरवी करने और सेवाएं प्रदान करने की सुव्यवस्थित प्रक्रिया</a:t>
            </a:r>
            <a:r>
              <a:rPr lang="en-US" sz="2400" dirty="0"/>
              <a:t>!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i-IN" sz="2400" dirty="0"/>
              <a:t>यह प्रक्रिया कार्यकर्ताओं को टीम</a:t>
            </a:r>
            <a:r>
              <a:rPr lang="en-US" sz="2400" dirty="0"/>
              <a:t>-</a:t>
            </a:r>
            <a:r>
              <a:rPr lang="hi-IN" sz="2400" dirty="0"/>
              <a:t>वर्क के माध्यम से केस</a:t>
            </a:r>
            <a:r>
              <a:rPr lang="en-US" sz="2400" dirty="0"/>
              <a:t> </a:t>
            </a:r>
            <a:r>
              <a:rPr lang="hi-IN" sz="2400" dirty="0"/>
              <a:t>के लिए अपने प्रयासों को समन्वित करने में सक्षम बनाती है, इस प्रकार आवश्यक सेवाओं की सीमा का विस्तार करती है</a:t>
            </a:r>
            <a:r>
              <a:rPr lang="en-US" sz="2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114053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E2DEF4-2189-304A-8EB2-620CF2F30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57573"/>
            <a:ext cx="8596668" cy="893736"/>
          </a:xfrm>
        </p:spPr>
        <p:txBody>
          <a:bodyPr>
            <a:normAutofit/>
          </a:bodyPr>
          <a:lstStyle/>
          <a:p>
            <a:r>
              <a:rPr lang="hi-IN" sz="4000" b="1" dirty="0"/>
              <a:t>केस प्रबंधन</a:t>
            </a:r>
            <a:r>
              <a:rPr lang="en-US" sz="4000" b="1" dirty="0"/>
              <a:t> </a:t>
            </a:r>
            <a:r>
              <a:rPr lang="hi-IN" sz="4000" b="1" dirty="0"/>
              <a:t>के सात चरण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7F96D9-F0B7-4646-9196-DC4EB6636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859797"/>
            <a:ext cx="10364452" cy="426203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i-IN" sz="3600" dirty="0"/>
              <a:t>नैतिकता का समावेश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hi-IN" sz="3600" dirty="0"/>
              <a:t>मामले की पहचान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hi-IN" sz="3600" dirty="0"/>
              <a:t>आकलन और प्राथमिकता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hi-IN" sz="3600" dirty="0"/>
              <a:t>रणनीति</a:t>
            </a:r>
            <a:r>
              <a:rPr lang="en-US" sz="3600" dirty="0"/>
              <a:t> </a:t>
            </a:r>
            <a:r>
              <a:rPr lang="hi-IN" sz="3600" dirty="0"/>
              <a:t>निर्धारण 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hi-IN" sz="3600" dirty="0"/>
              <a:t>हस्तक्षेप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hi-IN" sz="3600" dirty="0"/>
              <a:t>फॉलो-अप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hi-IN" sz="3600" dirty="0"/>
              <a:t>समापन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591632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82EB8C-F484-374E-888E-471C4170D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38324"/>
          </a:xfrm>
        </p:spPr>
        <p:txBody>
          <a:bodyPr>
            <a:normAutofit/>
          </a:bodyPr>
          <a:lstStyle/>
          <a:p>
            <a:r>
              <a:rPr lang="hi-IN" sz="3800" b="1" dirty="0"/>
              <a:t>केस प्रबंधन में नैतिकता का समावेश</a:t>
            </a:r>
            <a:endParaRPr lang="en-US" sz="3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773065-513E-F841-B58E-831535EBE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6841"/>
            <a:ext cx="10515600" cy="4720122"/>
          </a:xfrm>
        </p:spPr>
        <p:txBody>
          <a:bodyPr>
            <a:noAutofit/>
          </a:bodyPr>
          <a:lstStyle/>
          <a:p>
            <a:r>
              <a:rPr lang="hi-IN" sz="2400" dirty="0"/>
              <a:t>समुदाय और व्यक्तिगत मुद्दों के प्रति संवेदनशीलता </a:t>
            </a:r>
            <a:endParaRPr lang="en-US" sz="2400" dirty="0"/>
          </a:p>
          <a:p>
            <a:r>
              <a:rPr lang="hi-IN" sz="2400" dirty="0"/>
              <a:t>समस्या के समाधान</a:t>
            </a:r>
            <a:r>
              <a:rPr lang="en-US" sz="2400" dirty="0"/>
              <a:t> </a:t>
            </a:r>
            <a:r>
              <a:rPr lang="hi-IN" sz="2400" dirty="0"/>
              <a:t>की भावना </a:t>
            </a:r>
            <a:endParaRPr lang="en-US" sz="2400" dirty="0"/>
          </a:p>
          <a:p>
            <a:r>
              <a:rPr lang="hi-IN" sz="2400" dirty="0"/>
              <a:t>टीम</a:t>
            </a:r>
            <a:r>
              <a:rPr lang="en-US" sz="2400" dirty="0"/>
              <a:t> </a:t>
            </a:r>
            <a:r>
              <a:rPr lang="hi-IN" sz="2400" dirty="0"/>
              <a:t>की भावना</a:t>
            </a:r>
            <a:endParaRPr lang="en-US" sz="2400" dirty="0"/>
          </a:p>
          <a:p>
            <a:r>
              <a:rPr lang="hi-IN" sz="2400" dirty="0"/>
              <a:t>आत्मविश्वास</a:t>
            </a:r>
            <a:endParaRPr lang="en-US" sz="2400" dirty="0"/>
          </a:p>
          <a:p>
            <a:r>
              <a:rPr lang="hi-IN" sz="2400" dirty="0"/>
              <a:t>केस के प्रति समर्पण</a:t>
            </a:r>
            <a:endParaRPr lang="en-US" sz="2400" dirty="0"/>
          </a:p>
          <a:p>
            <a:r>
              <a:rPr lang="hi-IN" sz="2400" dirty="0"/>
              <a:t>कार्रवाई करने की इच्छा</a:t>
            </a:r>
            <a:endParaRPr lang="en-US" sz="2400" dirty="0"/>
          </a:p>
          <a:p>
            <a:r>
              <a:rPr lang="hi-IN" sz="2400" dirty="0"/>
              <a:t>निडरता </a:t>
            </a:r>
            <a:endParaRPr lang="en-US" sz="2400" dirty="0"/>
          </a:p>
          <a:p>
            <a:r>
              <a:rPr lang="hi-IN" sz="2400" dirty="0"/>
              <a:t>पीड़ित को आवश्यकता आधारित सहयोग की क्षमता </a:t>
            </a:r>
            <a:endParaRPr lang="en-US" sz="2400" dirty="0"/>
          </a:p>
          <a:p>
            <a:r>
              <a:rPr lang="hi-IN" sz="2400" dirty="0"/>
              <a:t>संबंधित मामले की कानूनी </a:t>
            </a:r>
            <a:r>
              <a:rPr lang="hi-IN" sz="2400" dirty="0" smtClean="0"/>
              <a:t>जानकारी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FA94E0A-553B-CD43-B474-9DD0F4E06115}"/>
              </a:ext>
            </a:extLst>
          </p:cNvPr>
          <p:cNvSpPr txBox="1"/>
          <p:nvPr/>
        </p:nvSpPr>
        <p:spPr>
          <a:xfrm>
            <a:off x="3270142" y="11778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1919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9AEFEA-3799-FB45-8030-3A8AE0100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237744"/>
            <a:ext cx="8596668" cy="968647"/>
          </a:xfrm>
        </p:spPr>
        <p:txBody>
          <a:bodyPr>
            <a:normAutofit/>
          </a:bodyPr>
          <a:lstStyle/>
          <a:p>
            <a:pPr algn="ctr"/>
            <a:r>
              <a:rPr lang="hi-IN" sz="4000" b="1" dirty="0"/>
              <a:t>केस की पहचान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DAFEFE-08E1-7B42-B16F-2A17E3BC0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314" y="1033272"/>
            <a:ext cx="10364452" cy="408020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hi-IN" sz="2800" dirty="0"/>
              <a:t>आउटरीच के माध्यम </a:t>
            </a:r>
            <a:r>
              <a:rPr lang="hi-IN" sz="2800" dirty="0" smtClean="0"/>
              <a:t>से</a:t>
            </a:r>
            <a:endParaRPr lang="en-US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hi-IN" sz="2800" dirty="0"/>
              <a:t>सीबीओ </a:t>
            </a:r>
            <a:r>
              <a:rPr lang="hi-IN" sz="2800" dirty="0" smtClean="0"/>
              <a:t>बैठक, गृह </a:t>
            </a:r>
            <a:r>
              <a:rPr lang="hi-IN" sz="2800" dirty="0"/>
              <a:t>भ्रमण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i-IN" sz="2800" dirty="0"/>
              <a:t>अन्य आउटरीच प्रक्रियाओं </a:t>
            </a:r>
            <a:r>
              <a:rPr lang="hi-IN" sz="2800" dirty="0" smtClean="0"/>
              <a:t>द्वारा :- </a:t>
            </a:r>
            <a:r>
              <a:rPr lang="hi-IN" sz="1800" dirty="0" smtClean="0"/>
              <a:t>जैसे- परामर्श, स्वास्थ्य शिविरों आदि में | </a:t>
            </a:r>
            <a:endParaRPr lang="en-US" sz="1800" dirty="0"/>
          </a:p>
          <a:p>
            <a:pPr>
              <a:buFont typeface="Wingdings" pitchFamily="2" charset="2"/>
              <a:buChar char="Ø"/>
            </a:pPr>
            <a:r>
              <a:rPr lang="hi-IN" sz="2800" dirty="0" smtClean="0"/>
              <a:t>रेफ़रल</a:t>
            </a:r>
            <a:r>
              <a:rPr lang="en-IN" sz="2800" dirty="0" smtClean="0"/>
              <a:t> :- </a:t>
            </a:r>
            <a:r>
              <a:rPr lang="hi-IN" dirty="0" smtClean="0"/>
              <a:t>किसी व्यक्ति को सहायता या जानकारी के लिए किसी अन्य व्यक्ति या स्थान पर निर्देशित करने की प्रक्रिया | जैसे- परिवार परामर्श केंद्र, डालसा, विभिन्न प्रकार के आश्रय गृह आदि |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hi-IN" sz="2800" dirty="0"/>
              <a:t>विक्टिम द्वारा सीधा </a:t>
            </a:r>
            <a:r>
              <a:rPr lang="hi-IN" sz="2800" dirty="0" smtClean="0"/>
              <a:t>संवाद : </a:t>
            </a:r>
            <a:r>
              <a:rPr lang="hi-IN" sz="1700" dirty="0" smtClean="0"/>
              <a:t>पीड़ित से सीधा संवाद करते हुए समस्या की पहचान व समाधान हेतु पहल |</a:t>
            </a:r>
            <a:endParaRPr lang="en-US" sz="1700" dirty="0"/>
          </a:p>
          <a:p>
            <a:pPr>
              <a:buFont typeface="Wingdings" pitchFamily="2" charset="2"/>
              <a:buChar char="Ø"/>
            </a:pPr>
            <a:r>
              <a:rPr lang="hi-IN" sz="2800" dirty="0"/>
              <a:t>मीडिया </a:t>
            </a:r>
            <a:r>
              <a:rPr lang="hi-IN" sz="2800" dirty="0" smtClean="0"/>
              <a:t>स्कैनिंग </a:t>
            </a:r>
            <a:r>
              <a:rPr lang="en-GB" sz="2800" dirty="0" smtClean="0"/>
              <a:t>:-</a:t>
            </a:r>
            <a:r>
              <a:rPr lang="hi-IN" sz="2800" dirty="0" smtClean="0"/>
              <a:t> </a:t>
            </a:r>
            <a:r>
              <a:rPr lang="hi-IN" dirty="0" smtClean="0"/>
              <a:t>दैनिक पत्रों में </a:t>
            </a:r>
            <a:r>
              <a:rPr lang="en-GB" dirty="0" smtClean="0"/>
              <a:t> </a:t>
            </a:r>
            <a:r>
              <a:rPr lang="hi-IN" dirty="0" smtClean="0"/>
              <a:t>प्रकाशित खबर की पहचान करते हुए व्यक्तिगत केस को चिन्हित किया जाना |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11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dirty="0" smtClean="0"/>
              <a:t>मीडिया स्कैनिंग</a:t>
            </a:r>
            <a:r>
              <a:rPr lang="en-IN" dirty="0" smtClean="0"/>
              <a:t> :- </a:t>
            </a:r>
            <a:r>
              <a:rPr lang="hi-IN" sz="2700" dirty="0" smtClean="0">
                <a:solidFill>
                  <a:schemeClr val="tx1"/>
                </a:solidFill>
              </a:rPr>
              <a:t>दैनिक पत्रों में </a:t>
            </a:r>
            <a:r>
              <a:rPr lang="en-GB" sz="2700" dirty="0" smtClean="0">
                <a:solidFill>
                  <a:schemeClr val="tx1"/>
                </a:solidFill>
              </a:rPr>
              <a:t> </a:t>
            </a:r>
            <a:r>
              <a:rPr lang="hi-IN" sz="2700" dirty="0" smtClean="0">
                <a:solidFill>
                  <a:schemeClr val="tx1"/>
                </a:solidFill>
              </a:rPr>
              <a:t>प्रकाशित खबर की पहचान करते हुए केस को चिन्हित किया जाना | </a:t>
            </a:r>
            <a:endParaRPr lang="en-US" sz="2700" dirty="0">
              <a:solidFill>
                <a:schemeClr val="tx1"/>
              </a:solidFill>
            </a:endParaRPr>
          </a:p>
        </p:txBody>
      </p:sp>
      <p:pic>
        <p:nvPicPr>
          <p:cNvPr id="4" name="Content Placeholder 3" descr="IMG-20190917-WA003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9504" y="2160588"/>
            <a:ext cx="3282786" cy="388143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BEFC13-EE78-0344-9479-946719B16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50563"/>
            <a:ext cx="8596668" cy="769749"/>
          </a:xfrm>
        </p:spPr>
        <p:txBody>
          <a:bodyPr>
            <a:normAutofit/>
          </a:bodyPr>
          <a:lstStyle/>
          <a:p>
            <a:r>
              <a:rPr lang="hi-IN" sz="3800" b="1" dirty="0"/>
              <a:t>आंकलन और प्राथमिकता</a:t>
            </a:r>
            <a:r>
              <a:rPr lang="en-US" sz="3800" b="1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3D7F41-456F-8C42-A29F-225DE6FEF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906292"/>
            <a:ext cx="10364452" cy="433319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hi-IN" sz="2400" dirty="0" smtClean="0"/>
              <a:t>आवश्यकतानुसार</a:t>
            </a:r>
            <a:r>
              <a:rPr lang="en-US" sz="2400" dirty="0"/>
              <a:t>, </a:t>
            </a:r>
            <a:r>
              <a:rPr lang="hi-IN" sz="2400" dirty="0"/>
              <a:t>समग्र, व्यवस्थित</a:t>
            </a:r>
            <a:r>
              <a:rPr lang="en-US" sz="2400" dirty="0"/>
              <a:t>, </a:t>
            </a:r>
            <a:r>
              <a:rPr lang="hi-IN" sz="2400" dirty="0"/>
              <a:t>प्रक्रिया और परिणाम उन्मुख</a:t>
            </a:r>
            <a:r>
              <a:rPr lang="en-US" sz="2400" dirty="0"/>
              <a:t>! </a:t>
            </a:r>
          </a:p>
          <a:p>
            <a:pPr>
              <a:buFont typeface="Wingdings" pitchFamily="2" charset="2"/>
              <a:buChar char="Ø"/>
            </a:pPr>
            <a:r>
              <a:rPr lang="hi-IN" sz="2400" dirty="0"/>
              <a:t>पीड़ित की जरूरतों की पहचान</a:t>
            </a:r>
            <a:r>
              <a:rPr lang="en-US" sz="2400" dirty="0"/>
              <a:t>, </a:t>
            </a:r>
            <a:r>
              <a:rPr lang="hi-IN" sz="2400" dirty="0"/>
              <a:t>साक्ष्य और जोखिम विश्लेषण</a:t>
            </a:r>
            <a:r>
              <a:rPr lang="en-US" sz="2400" dirty="0"/>
              <a:t> </a:t>
            </a:r>
            <a:r>
              <a:rPr lang="hi-IN" sz="2400" dirty="0"/>
              <a:t>युक्त</a:t>
            </a:r>
            <a:r>
              <a:rPr lang="en-US" sz="2400" dirty="0"/>
              <a:t>! </a:t>
            </a:r>
          </a:p>
          <a:p>
            <a:pPr>
              <a:buFont typeface="Wingdings" pitchFamily="2" charset="2"/>
              <a:buChar char="Ø"/>
            </a:pPr>
            <a:r>
              <a:rPr lang="hi-IN" sz="2400" dirty="0"/>
              <a:t>पीड़ित की जैविक, सामाजिक, मनोवैज्ञानिक और भावनात्मक आवश्यक्तानुसार</a:t>
            </a:r>
            <a:r>
              <a:rPr lang="en-US" sz="2400" dirty="0"/>
              <a:t>!</a:t>
            </a:r>
          </a:p>
          <a:p>
            <a:pPr>
              <a:buFont typeface="Wingdings" pitchFamily="2" charset="2"/>
              <a:buChar char="Ø"/>
            </a:pPr>
            <a:r>
              <a:rPr lang="hi-IN" sz="2600" dirty="0"/>
              <a:t>कठिन परिस्तिथियों का</a:t>
            </a:r>
            <a:r>
              <a:rPr lang="en-US" sz="2600" dirty="0"/>
              <a:t> </a:t>
            </a:r>
            <a:r>
              <a:rPr lang="hi-IN" sz="2600" dirty="0"/>
              <a:t>आंकलन</a:t>
            </a:r>
            <a:endParaRPr lang="en-US" sz="2600" dirty="0"/>
          </a:p>
          <a:p>
            <a:pPr>
              <a:buFont typeface="Wingdings" pitchFamily="2" charset="2"/>
              <a:buChar char="Ø"/>
            </a:pPr>
            <a:r>
              <a:rPr lang="hi-IN" sz="2600" dirty="0"/>
              <a:t>संसाधनों की उपलब्धता।</a:t>
            </a:r>
            <a:endParaRPr lang="en-US" sz="2600" dirty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hi-IN" sz="2400" dirty="0" smtClean="0"/>
              <a:t>टिप्पणी</a:t>
            </a:r>
            <a:r>
              <a:rPr lang="en-US" sz="2400" dirty="0"/>
              <a:t>: </a:t>
            </a:r>
            <a:r>
              <a:rPr lang="hi-IN" sz="2400" dirty="0"/>
              <a:t>उपर्युक्त आवश्यकताओं का आकलन करने पर, केस को प्राथमिकता देना एक महत्वपूर्ण कदम है।</a:t>
            </a:r>
            <a:endParaRPr lang="en-US" sz="2400" dirty="0"/>
          </a:p>
          <a:p>
            <a:pPr marL="0" indent="0"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xmlns="" val="2753211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5917D3-10F7-0441-B7E5-B331BBA3C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31314"/>
          </a:xfrm>
        </p:spPr>
        <p:txBody>
          <a:bodyPr>
            <a:normAutofit/>
          </a:bodyPr>
          <a:lstStyle/>
          <a:p>
            <a:r>
              <a:rPr lang="hi-IN" sz="4000" b="1" dirty="0"/>
              <a:t>रणनीति तैयार करना</a:t>
            </a:r>
            <a:r>
              <a:rPr lang="en-US" sz="4000" b="1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902462-84C1-C54E-88B4-5FABBB392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549832"/>
            <a:ext cx="10364452" cy="481997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hi-IN" sz="2400" dirty="0"/>
              <a:t>केस</a:t>
            </a:r>
            <a:r>
              <a:rPr lang="hi-IN" sz="2300" dirty="0"/>
              <a:t> के प्रभारी व्यक्ति को नामित करना</a:t>
            </a:r>
            <a:r>
              <a:rPr lang="en-US" sz="2300" dirty="0"/>
              <a:t>! </a:t>
            </a:r>
          </a:p>
          <a:p>
            <a:pPr>
              <a:buFont typeface="Wingdings" pitchFamily="2" charset="2"/>
              <a:buChar char="Ø"/>
            </a:pPr>
            <a:r>
              <a:rPr lang="hi-IN" sz="2300" dirty="0"/>
              <a:t>एक ऐसी रणनीति विकसित करना जो</a:t>
            </a:r>
            <a:endParaRPr lang="en-US" sz="23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hi-IN" sz="2300" dirty="0"/>
              <a:t>पीड़ितों की बाधाओं को कम करे</a:t>
            </a:r>
            <a:endParaRPr lang="en-US" sz="23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hi-IN" sz="2300" dirty="0"/>
              <a:t>पीड़ितों की ताकतों को बढ़ाये </a:t>
            </a:r>
            <a:endParaRPr lang="en-US" sz="2300" dirty="0"/>
          </a:p>
          <a:p>
            <a:pPr>
              <a:buFont typeface="Wingdings" pitchFamily="2" charset="2"/>
              <a:buChar char="Ø"/>
            </a:pPr>
            <a:r>
              <a:rPr lang="hi-IN" sz="2300" dirty="0"/>
              <a:t>जोखिम और उपलब्ध संसाधनों को समझना, विक्टिम के साथ भरोसा स्थापित करना।</a:t>
            </a:r>
            <a:endParaRPr lang="en-US" sz="2300" dirty="0"/>
          </a:p>
          <a:p>
            <a:pPr>
              <a:buFont typeface="Wingdings" pitchFamily="2" charset="2"/>
              <a:buChar char="Ø"/>
            </a:pPr>
            <a:r>
              <a:rPr lang="hi-IN" sz="2300" dirty="0"/>
              <a:t>जरूरत-आधारित टाइमलाइन सेट करना</a:t>
            </a:r>
            <a:endParaRPr lang="en-US" sz="2300" dirty="0"/>
          </a:p>
          <a:p>
            <a:pPr>
              <a:buFont typeface="Wingdings" pitchFamily="2" charset="2"/>
              <a:buChar char="Ø"/>
            </a:pPr>
            <a:r>
              <a:rPr lang="hi-IN" sz="2300" dirty="0"/>
              <a:t>पीड़ित की गोपनीयता और सुरक्षा बनाए रखना</a:t>
            </a:r>
            <a:endParaRPr lang="en-US" sz="2300" dirty="0"/>
          </a:p>
          <a:p>
            <a:pPr>
              <a:buFont typeface="Wingdings" pitchFamily="2" charset="2"/>
              <a:buChar char="Ø"/>
            </a:pPr>
            <a:r>
              <a:rPr lang="hi-IN" sz="2300" dirty="0"/>
              <a:t>अपेक्षित परिणामों की सूची बनाना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xmlns="" val="2543453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D84D8A-8F61-CE4E-9598-A7C5DC726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22825"/>
          </a:xfrm>
        </p:spPr>
        <p:txBody>
          <a:bodyPr/>
          <a:lstStyle/>
          <a:p>
            <a:r>
              <a:rPr lang="hi-IN" b="1" dirty="0"/>
              <a:t>हस्तक्षेप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47D327-5310-834D-AFE5-9B0CDD708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580827"/>
            <a:ext cx="10364452" cy="477347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i-IN" sz="3200" dirty="0"/>
              <a:t>उचित सेवाओं और सहायता योजनाओं की जानकारी से पूर्ण</a:t>
            </a:r>
            <a:r>
              <a:rPr lang="en-US" sz="3200" dirty="0"/>
              <a:t>! </a:t>
            </a:r>
          </a:p>
          <a:p>
            <a:pPr>
              <a:buFont typeface="Wingdings" pitchFamily="2" charset="2"/>
              <a:buChar char="Ø"/>
            </a:pPr>
            <a:r>
              <a:rPr lang="hi-IN" sz="3200" dirty="0"/>
              <a:t>योजना विकसित करना</a:t>
            </a:r>
            <a:r>
              <a:rPr lang="en-US" sz="3200" dirty="0"/>
              <a:t>!</a:t>
            </a: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hi-IN" sz="3200" dirty="0"/>
              <a:t>प्रत्यक्ष सेवाएं</a:t>
            </a:r>
            <a:r>
              <a:rPr lang="en-US" sz="3200" dirty="0"/>
              <a:t>, </a:t>
            </a:r>
            <a:r>
              <a:rPr lang="hi-IN" sz="2000" dirty="0"/>
              <a:t>जैसे कि</a:t>
            </a:r>
            <a:r>
              <a:rPr lang="en-US" sz="2000" dirty="0"/>
              <a:t> – </a:t>
            </a:r>
            <a:r>
              <a:rPr lang="hi-IN" sz="2000" dirty="0"/>
              <a:t>व्यक्ति</a:t>
            </a:r>
            <a:r>
              <a:rPr lang="en-US" sz="2000" dirty="0"/>
              <a:t>-</a:t>
            </a:r>
            <a:r>
              <a:rPr lang="hi-IN" sz="2000" dirty="0"/>
              <a:t>केंद्रित </a:t>
            </a:r>
            <a:r>
              <a:rPr lang="hi-IN" sz="2000" dirty="0" smtClean="0"/>
              <a:t>परामर्श, </a:t>
            </a:r>
            <a:r>
              <a:rPr lang="hi-IN" sz="2000" dirty="0"/>
              <a:t>भोजन, आश्रय</a:t>
            </a:r>
            <a:r>
              <a:rPr lang="en-US" sz="2000" dirty="0"/>
              <a:t>, </a:t>
            </a:r>
            <a:r>
              <a:rPr lang="hi-IN" sz="2000" dirty="0" smtClean="0"/>
              <a:t>दवा </a:t>
            </a:r>
            <a:r>
              <a:rPr lang="hi-IN" sz="2000" dirty="0"/>
              <a:t>और कपड़ों जैसी बुनियादी जरूरतों को पूरा करना</a:t>
            </a:r>
            <a:r>
              <a:rPr lang="en-US" sz="2000" dirty="0"/>
              <a:t>!</a:t>
            </a:r>
          </a:p>
          <a:p>
            <a:pPr>
              <a:buFont typeface="Wingdings" pitchFamily="2" charset="2"/>
              <a:buChar char="Ø"/>
            </a:pPr>
            <a:r>
              <a:rPr lang="hi-IN" sz="3200" dirty="0"/>
              <a:t>अप्रत्यक्ष सेवाएं</a:t>
            </a:r>
            <a:r>
              <a:rPr lang="en-US" sz="3200" dirty="0"/>
              <a:t>, </a:t>
            </a:r>
            <a:r>
              <a:rPr lang="hi-IN" sz="2000" dirty="0"/>
              <a:t>जैसे कि</a:t>
            </a:r>
            <a:r>
              <a:rPr lang="en-US" sz="2000" dirty="0"/>
              <a:t> - </a:t>
            </a:r>
            <a:r>
              <a:rPr lang="hi-IN" sz="2000" dirty="0"/>
              <a:t>कानूनी मदद तक पहुंच और सरकारी योजनाओं से जुड़ाव</a:t>
            </a:r>
            <a:r>
              <a:rPr lang="en-US" sz="2000" dirty="0"/>
              <a:t>! </a:t>
            </a:r>
            <a:r>
              <a:rPr lang="hi-IN" sz="2000" dirty="0" smtClean="0"/>
              <a:t>एवं रेफरल </a:t>
            </a:r>
            <a:r>
              <a:rPr lang="hi-IN" sz="2000" dirty="0"/>
              <a:t>सेवाएं</a:t>
            </a:r>
            <a:r>
              <a:rPr lang="en-US" sz="2000" dirty="0"/>
              <a:t> </a:t>
            </a:r>
            <a:r>
              <a:rPr lang="hi-IN" sz="2000" dirty="0"/>
              <a:t>से जुड़ाव</a:t>
            </a:r>
            <a:r>
              <a:rPr lang="en-US" sz="20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72757065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{EB080F19-A85A-374E-BDED-5C3341D76FC3}tf10001060</Template>
  <TotalTime>736</TotalTime>
  <Words>565</Words>
  <Application>Microsoft Office PowerPoint</Application>
  <PresentationFormat>Custom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Facet</vt:lpstr>
      <vt:lpstr>केस प्रबंधन और हस्तक्षेप</vt:lpstr>
      <vt:lpstr>Slide 2</vt:lpstr>
      <vt:lpstr>केस प्रबंधन के सात चरण</vt:lpstr>
      <vt:lpstr>केस प्रबंधन में नैतिकता का समावेश</vt:lpstr>
      <vt:lpstr>केस की पहचान</vt:lpstr>
      <vt:lpstr>मीडिया स्कैनिंग :- दैनिक पत्रों में  प्रकाशित खबर की पहचान करते हुए केस को चिन्हित किया जाना | </vt:lpstr>
      <vt:lpstr>आंकलन और प्राथमिकता </vt:lpstr>
      <vt:lpstr>रणनीति तैयार करना </vt:lpstr>
      <vt:lpstr>हस्तक्षेप</vt:lpstr>
      <vt:lpstr>फॉलो-अप</vt:lpstr>
      <vt:lpstr>समापन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anjali mahalke</dc:creator>
  <cp:lastModifiedBy>Windows User</cp:lastModifiedBy>
  <cp:revision>269</cp:revision>
  <dcterms:created xsi:type="dcterms:W3CDTF">2018-12-27T04:24:07Z</dcterms:created>
  <dcterms:modified xsi:type="dcterms:W3CDTF">2019-09-20T04:46:44Z</dcterms:modified>
</cp:coreProperties>
</file>